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BDA2-1316-FB6C-C731-29FFE424C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1E352-5943-A5E7-AB97-F7FDE36E2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62A9A-496C-EF4A-5F32-30E6A29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98BFE-3A6F-956A-530E-B3A10C33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4F149-EDEE-0426-2E50-81969B95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6FBF-9D45-03D7-FD68-AF5B8246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EAF7C-2184-5446-722F-73BC8112B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A56BD-C83D-4DBB-1475-14397624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31353-24A4-A7C3-70DA-2641D0BF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2977A-64B7-A824-7A66-8DABC0CE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7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7D33A-46C2-2018-E295-B381B6797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D9167-AACA-DC0E-0FFF-6EE36C31E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A309-8E84-9D9F-609A-46059416E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AF6F5-6144-D6B8-7DBC-F4643B11A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3DF67-F539-2B4B-8A71-5B9765FB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2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9240-6ED1-5FA6-AA25-042C2F69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96993-5A6E-1A1F-4075-EE5E7BBCB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A11F4-3874-2419-5881-423C83ED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AF0CB-3B1A-92AA-3B3C-E5529CC6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896-3A01-32A2-20E8-4C1A5D39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C78D-84DA-C5A4-9F93-E88E34308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A2FBB-913B-0888-FD7A-28CD13519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F56F-F93A-6AE3-AC41-F884497B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27D9F-656D-6A52-4E3D-1251C405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71026-1324-6D0F-1D2A-EF644092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1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4A35-D5A5-15F3-8ECE-73B7FCA7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3137C-76C6-B87C-B427-562683999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DCD8D-744F-256B-DD4D-1F77C1C3D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8B08A-A784-4A8D-EF1D-DD9BD719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7B2D3-9622-D2C3-44D7-339A88EE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F98BF-2A78-A6F7-FC09-A2321297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245F-E306-1EBE-C52F-07C1EF02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5DB2-B056-15DD-8B7C-37EE3CB48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CBEF5-4203-7B79-4ADC-3D6EF4F51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04EFD-6897-9DFC-7469-E24F5B34C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7B524-0D1D-F457-F75A-BC8E58E32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3BC2A-9C3C-8C50-DA71-798C7BB7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F8E61-F9E9-197F-223D-AAD0AB4A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C2C1E-5735-723C-B085-B63DC078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7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A956-9E25-8BC6-5A3B-550B3EAB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5BE3F-0AD2-7609-BCDF-12FF0E9C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210AE-058E-C943-3FE2-ECF2F892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A3589-E302-3563-8A4A-94856B47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9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3316E-BE73-50BA-7FD9-38A84044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85E17-AD9A-8474-97C1-FC683D549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5BDE-F8E8-48BE-035B-188C9C23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68D9-7107-93E6-F615-513BCC45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942D7-32F6-03EB-B32F-79011F00E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A8AFD-1F43-D8BC-353D-FC4F9E5EA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54BDA-0AE4-1DE8-25B5-A4610555F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4392F-74C8-FD35-8D6D-1791CF66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177A2-6643-912F-99C3-1129BFE5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90938-87B5-0BED-6C3D-2E13F360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73472-F11F-292C-AE0E-1A6EC7034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3F81-C205-1C63-AC2A-E9D786D98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AF4F4-4342-901B-0313-61E07B1D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D7F51-B6A0-B0D1-E305-D91AB5D3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6208F-4908-2495-9A58-F8F69F46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6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E7D3A2-F508-5E91-DCC6-C445BE25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B4A76-4882-C337-3C1C-3F8D0CB3D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89980-C3F9-05F8-10B7-78A128074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C6DB2-12EB-4D16-B57C-B8C493C4C1ED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034C2-D439-E5EE-98DD-C569FEDD7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CE4CB-2E34-FBC5-5CC1-4D9FCC8A7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61B8-5C72-4DA0-B05B-E9ECCBDA5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7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105A-B896-0314-1A98-4A7D6149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U87-Single dose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EE70-1A0F-FF46-90B1-79D01C5E4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i="0" u="none" strike="noStrike" baseline="0" dirty="0"/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23BE078-2030-794C-B07E-E796E7F25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24" y="1500981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87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D7C-0CDD-1D57-5C5A-F92CAEA9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/>
          <a:lstStyle/>
          <a:p>
            <a:pPr algn="ctr"/>
            <a:r>
              <a:rPr lang="en-US" dirty="0"/>
              <a:t>U87-Combination Dose Response (</a:t>
            </a:r>
            <a:r>
              <a:rPr lang="en-US" dirty="0" err="1"/>
              <a:t>Abemaciclib</a:t>
            </a:r>
            <a:r>
              <a:rPr lang="en-US" dirty="0"/>
              <a:t>/PD0325901)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28FC8-3318-4347-9A73-E252860B26AA}"/>
              </a:ext>
            </a:extLst>
          </p:cNvPr>
          <p:cNvSpPr txBox="1"/>
          <p:nvPr/>
        </p:nvSpPr>
        <p:spPr>
          <a:xfrm>
            <a:off x="2335236" y="62722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8EFFB-663C-45B7-B03B-DD0C78DD9F35}"/>
              </a:ext>
            </a:extLst>
          </p:cNvPr>
          <p:cNvSpPr txBox="1"/>
          <p:nvPr/>
        </p:nvSpPr>
        <p:spPr>
          <a:xfrm>
            <a:off x="8442296" y="6317734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EB153173-C7B2-4DE9-8F06-C8588207E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95" y="1690688"/>
            <a:ext cx="5221605" cy="4351338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97D5F32-71B4-4DA1-AA39-9F388D13A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1580357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D7C-0CDD-1D57-5C5A-F92CAEA9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/>
          <a:lstStyle/>
          <a:p>
            <a:pPr algn="ctr"/>
            <a:r>
              <a:rPr lang="en-US" dirty="0"/>
              <a:t>U87-Excess over bliss -based on excess cell ratios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A3CE5-1868-48CE-8989-ACC74A489D2C}"/>
              </a:ext>
            </a:extLst>
          </p:cNvPr>
          <p:cNvSpPr txBox="1"/>
          <p:nvPr/>
        </p:nvSpPr>
        <p:spPr>
          <a:xfrm>
            <a:off x="2335236" y="62722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FC736-A74D-4EBF-B393-BEF887D9B992}"/>
              </a:ext>
            </a:extLst>
          </p:cNvPr>
          <p:cNvSpPr txBox="1"/>
          <p:nvPr/>
        </p:nvSpPr>
        <p:spPr>
          <a:xfrm>
            <a:off x="8442296" y="6317734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pic>
        <p:nvPicPr>
          <p:cNvPr id="6" name="Content Placeholder 5" descr="Chart, table&#10;&#10;Description automatically generated">
            <a:extLst>
              <a:ext uri="{FF2B5EF4-FFF2-40B4-BE49-F238E27FC236}">
                <a16:creationId xmlns:a16="http://schemas.microsoft.com/office/drawing/2014/main" id="{3C9431A3-97B3-4EBB-B7B7-ED3A17550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221605" cy="4351338"/>
          </a:xfrm>
        </p:spPr>
      </p:pic>
      <p:pic>
        <p:nvPicPr>
          <p:cNvPr id="10" name="Picture 9" descr="Chart, table&#10;&#10;Description automatically generated">
            <a:extLst>
              <a:ext uri="{FF2B5EF4-FFF2-40B4-BE49-F238E27FC236}">
                <a16:creationId xmlns:a16="http://schemas.microsoft.com/office/drawing/2014/main" id="{281BE359-3BD4-4414-B5FC-FEF7B3D94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D7C-0CDD-1D57-5C5A-F92CAEA9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/>
          <a:lstStyle/>
          <a:p>
            <a:pPr algn="ctr"/>
            <a:r>
              <a:rPr lang="en-US" dirty="0"/>
              <a:t>U87-Combination Dose Response (</a:t>
            </a:r>
            <a:r>
              <a:rPr lang="en-US" dirty="0" err="1"/>
              <a:t>Abemaciclib</a:t>
            </a:r>
            <a:r>
              <a:rPr lang="en-US" dirty="0"/>
              <a:t>/TAK-960)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28FC8-3318-4347-9A73-E252860B26AA}"/>
              </a:ext>
            </a:extLst>
          </p:cNvPr>
          <p:cNvSpPr txBox="1"/>
          <p:nvPr/>
        </p:nvSpPr>
        <p:spPr>
          <a:xfrm>
            <a:off x="2335236" y="62722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8EFFB-663C-45B7-B03B-DD0C78DD9F35}"/>
              </a:ext>
            </a:extLst>
          </p:cNvPr>
          <p:cNvSpPr txBox="1"/>
          <p:nvPr/>
        </p:nvSpPr>
        <p:spPr>
          <a:xfrm>
            <a:off x="8442296" y="6317734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9A595EE-DB56-4846-9E2C-09B37E260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97" y="1621303"/>
            <a:ext cx="5486400" cy="4572000"/>
          </a:xfrm>
          <a:prstGeom prst="rect">
            <a:avLst/>
          </a:prstGeom>
        </p:spPr>
      </p:pic>
      <p:pic>
        <p:nvPicPr>
          <p:cNvPr id="8" name="Picture 7" descr="Chart, table&#10;&#10;Description automatically generated">
            <a:extLst>
              <a:ext uri="{FF2B5EF4-FFF2-40B4-BE49-F238E27FC236}">
                <a16:creationId xmlns:a16="http://schemas.microsoft.com/office/drawing/2014/main" id="{5F3F0F65-3D49-4EF8-BF57-9A7E90EF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2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D7C-0CDD-1D57-5C5A-F92CAEA9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/>
          <a:lstStyle/>
          <a:p>
            <a:pPr algn="ctr"/>
            <a:r>
              <a:rPr lang="en-US" dirty="0"/>
              <a:t>U87-Excess over bliss (</a:t>
            </a:r>
            <a:r>
              <a:rPr lang="en-US" dirty="0" err="1"/>
              <a:t>Abemaciclib</a:t>
            </a:r>
            <a:r>
              <a:rPr lang="en-US" dirty="0"/>
              <a:t>/TAK-960) -based on excess cell ratios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A3CE5-1868-48CE-8989-ACC74A489D2C}"/>
              </a:ext>
            </a:extLst>
          </p:cNvPr>
          <p:cNvSpPr txBox="1"/>
          <p:nvPr/>
        </p:nvSpPr>
        <p:spPr>
          <a:xfrm>
            <a:off x="2335236" y="62722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FC736-A74D-4EBF-B393-BEF887D9B992}"/>
              </a:ext>
            </a:extLst>
          </p:cNvPr>
          <p:cNvSpPr txBox="1"/>
          <p:nvPr/>
        </p:nvSpPr>
        <p:spPr>
          <a:xfrm>
            <a:off x="8442296" y="6317734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pic>
        <p:nvPicPr>
          <p:cNvPr id="14" name="Content Placeholder 13" descr="Chart, table&#10;&#10;Description automatically generated">
            <a:extLst>
              <a:ext uri="{FF2B5EF4-FFF2-40B4-BE49-F238E27FC236}">
                <a16:creationId xmlns:a16="http://schemas.microsoft.com/office/drawing/2014/main" id="{ADEA5A56-4711-4D11-B16B-8610F48E0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" y="1920875"/>
            <a:ext cx="5221605" cy="4351338"/>
          </a:xfrm>
        </p:spPr>
      </p:pic>
      <p:pic>
        <p:nvPicPr>
          <p:cNvPr id="16" name="Picture 15" descr="Chart, table&#10;&#10;Description automatically generated">
            <a:extLst>
              <a:ext uri="{FF2B5EF4-FFF2-40B4-BE49-F238E27FC236}">
                <a16:creationId xmlns:a16="http://schemas.microsoft.com/office/drawing/2014/main" id="{BEC1A8E3-C73E-4DDF-8673-AAF5493B7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D7C-0CDD-1D57-5C5A-F92CAEA9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/>
          <a:lstStyle/>
          <a:p>
            <a:pPr algn="ctr"/>
            <a:r>
              <a:rPr lang="en-US" dirty="0"/>
              <a:t>U87-Combination Dose Response (PD0325901/TAK-960)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28FC8-3318-4347-9A73-E252860B26AA}"/>
              </a:ext>
            </a:extLst>
          </p:cNvPr>
          <p:cNvSpPr txBox="1"/>
          <p:nvPr/>
        </p:nvSpPr>
        <p:spPr>
          <a:xfrm>
            <a:off x="2335236" y="62722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8EFFB-663C-45B7-B03B-DD0C78DD9F35}"/>
              </a:ext>
            </a:extLst>
          </p:cNvPr>
          <p:cNvSpPr txBox="1"/>
          <p:nvPr/>
        </p:nvSpPr>
        <p:spPr>
          <a:xfrm>
            <a:off x="8442296" y="6317734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3C78E0B-E8F9-4217-9DEE-4A782CC7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65030"/>
            <a:ext cx="5486400" cy="4572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9EEB486-0C96-497B-813E-A1A734C9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03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D7C-0CDD-1D57-5C5A-F92CAEA9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7994" cy="1325563"/>
          </a:xfrm>
        </p:spPr>
        <p:txBody>
          <a:bodyPr/>
          <a:lstStyle/>
          <a:p>
            <a:pPr algn="ctr"/>
            <a:r>
              <a:rPr lang="en-US" dirty="0"/>
              <a:t>U87-Excess over bliss (PD0325901/TAK-960) -based on excess cell ratios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A3CE5-1868-48CE-8989-ACC74A489D2C}"/>
              </a:ext>
            </a:extLst>
          </p:cNvPr>
          <p:cNvSpPr txBox="1"/>
          <p:nvPr/>
        </p:nvSpPr>
        <p:spPr>
          <a:xfrm>
            <a:off x="2335236" y="62722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FC736-A74D-4EBF-B393-BEF887D9B992}"/>
              </a:ext>
            </a:extLst>
          </p:cNvPr>
          <p:cNvSpPr txBox="1"/>
          <p:nvPr/>
        </p:nvSpPr>
        <p:spPr>
          <a:xfrm>
            <a:off x="8442296" y="6317734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pic>
        <p:nvPicPr>
          <p:cNvPr id="11" name="Picture 10" descr="Chart, table&#10;&#10;Description automatically generated">
            <a:extLst>
              <a:ext uri="{FF2B5EF4-FFF2-40B4-BE49-F238E27FC236}">
                <a16:creationId xmlns:a16="http://schemas.microsoft.com/office/drawing/2014/main" id="{6446E9EB-C473-49E8-9D91-9BEBE2AE4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83" y="1745734"/>
            <a:ext cx="5486400" cy="4572000"/>
          </a:xfrm>
          <a:prstGeom prst="rect">
            <a:avLst/>
          </a:prstGeom>
        </p:spPr>
      </p:pic>
      <p:pic>
        <p:nvPicPr>
          <p:cNvPr id="20" name="Content Placeholder 19" descr="Chart, table&#10;&#10;Description automatically generated">
            <a:extLst>
              <a:ext uri="{FF2B5EF4-FFF2-40B4-BE49-F238E27FC236}">
                <a16:creationId xmlns:a16="http://schemas.microsoft.com/office/drawing/2014/main" id="{968A3CA0-6D8C-4342-B2BE-AFD64CF5D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7" y="1745734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2679413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76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U87-Single dose responses</vt:lpstr>
      <vt:lpstr>U87-Combination Dose Response (Abemaciclib/PD0325901)</vt:lpstr>
      <vt:lpstr>U87-Excess over bliss -based on excess cell ratios</vt:lpstr>
      <vt:lpstr>U87-Combination Dose Response (Abemaciclib/TAK-960) </vt:lpstr>
      <vt:lpstr>U87-Excess over bliss (Abemaciclib/TAK-960) -based on excess cell ratios</vt:lpstr>
      <vt:lpstr>U87-Combination Dose Response (PD0325901/TAK-960) </vt:lpstr>
      <vt:lpstr>U87-Excess over bliss (PD0325901/TAK-960) -based on excess cell ratios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Deepraj Sarmah</dc:creator>
  <cp:lastModifiedBy>Deepraj Sarmah</cp:lastModifiedBy>
  <cp:revision>6</cp:revision>
  <dcterms:created xsi:type="dcterms:W3CDTF">2022-06-21T14:34:46Z</dcterms:created>
  <dcterms:modified xsi:type="dcterms:W3CDTF">2022-06-24T19:24:20Z</dcterms:modified>
</cp:coreProperties>
</file>